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2"/>
  </p:notesMasterIdLst>
  <p:sldIdLst>
    <p:sldId id="256" r:id="rId2"/>
    <p:sldId id="340" r:id="rId3"/>
    <p:sldId id="341" r:id="rId4"/>
    <p:sldId id="354" r:id="rId5"/>
    <p:sldId id="350" r:id="rId6"/>
    <p:sldId id="353" r:id="rId7"/>
    <p:sldId id="268" r:id="rId8"/>
    <p:sldId id="270" r:id="rId9"/>
    <p:sldId id="312" r:id="rId10"/>
    <p:sldId id="314" r:id="rId11"/>
  </p:sldIdLst>
  <p:sldSz cx="9144000" cy="5143500" type="screen16x9"/>
  <p:notesSz cx="6858000" cy="9144000"/>
  <p:embeddedFontLst>
    <p:embeddedFont>
      <p:font typeface="Work Sans" pitchFamily="2" charset="0"/>
      <p:regular r:id="rId13"/>
      <p:bold r:id="rId14"/>
      <p:italic r:id="rId15"/>
      <p:boldItalic r:id="rId16"/>
    </p:embeddedFont>
    <p:embeddedFont>
      <p:font typeface="Work Sans Medium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6425"/>
    <a:srgbClr val="D4AC63"/>
    <a:srgbClr val="F4F4F4"/>
    <a:srgbClr val="39393B"/>
    <a:srgbClr val="5C2F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6BAFAB-9E11-4627-ACE8-1B293F3FD9C6}">
  <a:tblStyle styleId="{046BAFAB-9E11-4627-ACE8-1B293F3FD9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488" autoAdjust="0"/>
  </p:normalViewPr>
  <p:slideViewPr>
    <p:cSldViewPr snapToGrid="0">
      <p:cViewPr varScale="1">
        <p:scale>
          <a:sx n="103" d="100"/>
          <a:sy n="103" d="100"/>
        </p:scale>
        <p:origin x="8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8600f0ea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8600f0ea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18f61dc870_0_19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18f61dc870_0_19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18f61dc87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18f61dc870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152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92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18f61dc870_0_7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118f61dc870_0_7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59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8f61dc8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8f61dc8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13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759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18600f0ea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18600f0ea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18f61dc870_0_12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18f61dc870_0_12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118f61dc870_0_145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118f61dc870_0_145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61450" y="12716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7875" y="3527163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33750" y="155650"/>
              <a:ext cx="9210600" cy="390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 txBox="1">
            <a:spLocks noGrp="1"/>
          </p:cNvSpPr>
          <p:nvPr>
            <p:ph type="title" hasCustomPrompt="1"/>
          </p:nvPr>
        </p:nvSpPr>
        <p:spPr>
          <a:xfrm>
            <a:off x="4316738" y="120565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1" name="Google Shape;311;p33"/>
          <p:cNvSpPr txBox="1">
            <a:spLocks noGrp="1"/>
          </p:cNvSpPr>
          <p:nvPr>
            <p:ph type="subTitle" idx="1"/>
          </p:nvPr>
        </p:nvSpPr>
        <p:spPr>
          <a:xfrm>
            <a:off x="4316738" y="199188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2" hasCustomPrompt="1"/>
          </p:nvPr>
        </p:nvSpPr>
        <p:spPr>
          <a:xfrm>
            <a:off x="4316738" y="233922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3"/>
          </p:nvPr>
        </p:nvSpPr>
        <p:spPr>
          <a:xfrm>
            <a:off x="4316738" y="312545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33"/>
          <p:cNvSpPr txBox="1">
            <a:spLocks noGrp="1"/>
          </p:cNvSpPr>
          <p:nvPr>
            <p:ph type="title" idx="4" hasCustomPrompt="1"/>
          </p:nvPr>
        </p:nvSpPr>
        <p:spPr>
          <a:xfrm>
            <a:off x="4316738" y="347279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5"/>
          </p:nvPr>
        </p:nvSpPr>
        <p:spPr>
          <a:xfrm>
            <a:off x="4316738" y="425902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3"/>
          <p:cNvSpPr txBox="1">
            <a:spLocks noGrp="1"/>
          </p:cNvSpPr>
          <p:nvPr>
            <p:ph type="title" idx="6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7" name="Google Shape;317;p3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18" name="Google Shape;318;p3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3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3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84963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subTitle" idx="1"/>
          </p:nvPr>
        </p:nvSpPr>
        <p:spPr>
          <a:xfrm>
            <a:off x="2231400" y="3887550"/>
            <a:ext cx="46812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20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63" name="Google Shape;163;p20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20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20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20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5781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1855274" y="2448663"/>
            <a:ext cx="31182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1855275" y="1865038"/>
            <a:ext cx="31182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79" name="Google Shape;179;p22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1235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706100" y="258641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96400" y="1535063"/>
            <a:ext cx="13512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220900" y="3539300"/>
            <a:ext cx="4702200" cy="2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1" name="Google Shape;21;p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996700" y="1796100"/>
            <a:ext cx="4304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996700" y="1315500"/>
            <a:ext cx="43458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55" name="Google Shape;55;p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550" y="2076388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70" name="Google Shape;70;p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title" idx="2"/>
          </p:nvPr>
        </p:nvSpPr>
        <p:spPr>
          <a:xfrm>
            <a:off x="713938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1"/>
          </p:nvPr>
        </p:nvSpPr>
        <p:spPr>
          <a:xfrm>
            <a:off x="948850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 idx="3"/>
          </p:nvPr>
        </p:nvSpPr>
        <p:spPr>
          <a:xfrm>
            <a:off x="5715665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4"/>
          </p:nvPr>
        </p:nvSpPr>
        <p:spPr>
          <a:xfrm>
            <a:off x="5950576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 idx="5"/>
          </p:nvPr>
        </p:nvSpPr>
        <p:spPr>
          <a:xfrm>
            <a:off x="713938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6"/>
          </p:nvPr>
        </p:nvSpPr>
        <p:spPr>
          <a:xfrm>
            <a:off x="948850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7"/>
          </p:nvPr>
        </p:nvSpPr>
        <p:spPr>
          <a:xfrm>
            <a:off x="5715665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8"/>
          </p:nvPr>
        </p:nvSpPr>
        <p:spPr>
          <a:xfrm>
            <a:off x="5950576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2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56" name="Google Shape;256;p2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2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3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9" name="Google Shape;349;p3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3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3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55" name="Google Shape;355;p3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356;p3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3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358;p3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61" name="Google Shape;361;p38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38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38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38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47" name="Google Shape;47;p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32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75" r:id="rId5"/>
    <p:sldLayoutId id="2147483682" r:id="rId6"/>
    <p:sldLayoutId id="2147483683" r:id="rId7"/>
    <p:sldLayoutId id="2147483684" r:id="rId8"/>
    <p:sldLayoutId id="2147483688" r:id="rId9"/>
    <p:sldLayoutId id="2147483689" r:id="rId10"/>
    <p:sldLayoutId id="2147483690" r:id="rId11"/>
    <p:sldLayoutId id="214748369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09">
          <p15:clr>
            <a:srgbClr val="EA4335"/>
          </p15:clr>
        </p15:guide>
        <p15:guide id="2" orient="horz" pos="338">
          <p15:clr>
            <a:srgbClr val="EA4335"/>
          </p15:clr>
        </p15:guide>
        <p15:guide id="3" orient="horz" pos="2902">
          <p15:clr>
            <a:srgbClr val="EA4335"/>
          </p15:clr>
        </p15:guide>
        <p15:guide id="4" pos="45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/>
          <p:nvPr/>
        </p:nvSpPr>
        <p:spPr>
          <a:xfrm>
            <a:off x="2298000" y="3462375"/>
            <a:ext cx="4548000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/>
          </p:nvPr>
        </p:nvSpPr>
        <p:spPr>
          <a:xfrm>
            <a:off x="1461450" y="15659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GESTÃO DE HORÁRIOS</a:t>
            </a:r>
            <a:endParaRPr sz="5400"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subTitle" idx="1"/>
          </p:nvPr>
        </p:nvSpPr>
        <p:spPr>
          <a:xfrm>
            <a:off x="2297999" y="3499944"/>
            <a:ext cx="4547999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sz="1100" dirty="0"/>
          </a:p>
          <a:p>
            <a:pPr marL="0" indent="0"/>
            <a:r>
              <a:rPr lang="en-US" sz="1100" dirty="0"/>
              <a:t>Adriano Machado /Francisco Pires da Ana</a:t>
            </a:r>
            <a:r>
              <a:rPr lang="pt-PT" sz="1100" dirty="0"/>
              <a:t> /</a:t>
            </a:r>
            <a:r>
              <a:rPr lang="pt-PT" sz="1100" dirty="0">
                <a:sym typeface="Barlow Semi Condensed"/>
              </a:rPr>
              <a:t>José Pedro Evans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195FE2DF-32EA-958D-2645-8205427204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encontradas / Esforço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DESCRIÇÃO DO PROBLEMA</a:t>
            </a:r>
            <a:endParaRPr sz="3200" dirty="0"/>
          </a:p>
        </p:txBody>
      </p:sp>
      <p:sp>
        <p:nvSpPr>
          <p:cNvPr id="455" name="Google Shape;455;p49"/>
          <p:cNvSpPr txBox="1">
            <a:spLocks noGrp="1"/>
          </p:cNvSpPr>
          <p:nvPr>
            <p:ph type="subTitle" idx="1"/>
          </p:nvPr>
        </p:nvSpPr>
        <p:spPr>
          <a:xfrm>
            <a:off x="2241750" y="2400238"/>
            <a:ext cx="5220700" cy="19685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Este projeto tem como objetivo o desenvolvimento de um sistema capaz de ajudar na gestão de horários (alteração, visualização).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Para este efeito, deve-se escolher as estruturas de dados mais apropriadas e eficientes.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7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>
            <a:spLocks noGrp="1"/>
          </p:cNvSpPr>
          <p:nvPr>
            <p:ph type="body" idx="1"/>
          </p:nvPr>
        </p:nvSpPr>
        <p:spPr>
          <a:xfrm>
            <a:off x="558149" y="1584078"/>
            <a:ext cx="2909370" cy="3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BST</a:t>
            </a:r>
            <a:endParaRPr b="1" dirty="0"/>
          </a:p>
        </p:txBody>
      </p:sp>
      <p:sp>
        <p:nvSpPr>
          <p:cNvPr id="427" name="Google Shape;427;p46"/>
          <p:cNvSpPr txBox="1">
            <a:spLocks noGrp="1"/>
          </p:cNvSpPr>
          <p:nvPr>
            <p:ph type="title"/>
          </p:nvPr>
        </p:nvSpPr>
        <p:spPr>
          <a:xfrm>
            <a:off x="996700" y="693200"/>
            <a:ext cx="4765222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dados utilizados</a:t>
            </a:r>
            <a:endParaRPr dirty="0"/>
          </a:p>
        </p:txBody>
      </p:sp>
      <p:sp>
        <p:nvSpPr>
          <p:cNvPr id="2" name="Google Shape;421;p45">
            <a:extLst>
              <a:ext uri="{FF2B5EF4-FFF2-40B4-BE49-F238E27FC236}">
                <a16:creationId xmlns:a16="http://schemas.microsoft.com/office/drawing/2014/main" id="{D6ED24D8-40B7-DB88-E949-56F794898A2C}"/>
              </a:ext>
            </a:extLst>
          </p:cNvPr>
          <p:cNvSpPr txBox="1">
            <a:spLocks/>
          </p:cNvSpPr>
          <p:nvPr/>
        </p:nvSpPr>
        <p:spPr>
          <a:xfrm>
            <a:off x="4542722" y="1939383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No armazenamento dos estudantes usamos uma BST.</a:t>
            </a:r>
          </a:p>
        </p:txBody>
      </p:sp>
      <p:graphicFrame>
        <p:nvGraphicFramePr>
          <p:cNvPr id="3" name="Google Shape;383;p43">
            <a:extLst>
              <a:ext uri="{FF2B5EF4-FFF2-40B4-BE49-F238E27FC236}">
                <a16:creationId xmlns:a16="http://schemas.microsoft.com/office/drawing/2014/main" id="{AF71C686-3FB1-F50B-CA88-1AC87401BD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2756908"/>
              </p:ext>
            </p:extLst>
          </p:nvPr>
        </p:nvGraphicFramePr>
        <p:xfrm>
          <a:off x="1115451" y="2802291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Insert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Erase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(valor)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1129AC12-A52F-9D4A-AA42-A501903EC40F}"/>
              </a:ext>
            </a:extLst>
          </p:cNvPr>
          <p:cNvSpPr txBox="1">
            <a:spLocks/>
          </p:cNvSpPr>
          <p:nvPr/>
        </p:nvSpPr>
        <p:spPr>
          <a:xfrm>
            <a:off x="4171144" y="1603883"/>
            <a:ext cx="3307667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>
              <a:spcBef>
                <a:spcPts val="1000"/>
              </a:spcBef>
            </a:pPr>
            <a:r>
              <a:rPr lang="pt-PT" b="1" dirty="0" err="1"/>
              <a:t>Queue</a:t>
            </a:r>
            <a:endParaRPr lang="pt-PT" b="1" dirty="0"/>
          </a:p>
        </p:txBody>
      </p:sp>
      <p:sp>
        <p:nvSpPr>
          <p:cNvPr id="7" name="Google Shape;421;p45">
            <a:extLst>
              <a:ext uri="{FF2B5EF4-FFF2-40B4-BE49-F238E27FC236}">
                <a16:creationId xmlns:a16="http://schemas.microsoft.com/office/drawing/2014/main" id="{68B73C55-4E49-8063-9FBA-C8BEC1BA6A43}"/>
              </a:ext>
            </a:extLst>
          </p:cNvPr>
          <p:cNvSpPr txBox="1">
            <a:spLocks/>
          </p:cNvSpPr>
          <p:nvPr/>
        </p:nvSpPr>
        <p:spPr>
          <a:xfrm>
            <a:off x="929727" y="1939383"/>
            <a:ext cx="3084711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Para o armazenamento de pedidos de trocas de turmas usamos uma </a:t>
            </a:r>
            <a:r>
              <a:rPr lang="pt-PT" sz="1200" dirty="0" err="1"/>
              <a:t>Queue</a:t>
            </a:r>
            <a:r>
              <a:rPr lang="pt-PT" sz="1200" dirty="0"/>
              <a:t>.</a:t>
            </a:r>
          </a:p>
        </p:txBody>
      </p:sp>
      <p:graphicFrame>
        <p:nvGraphicFramePr>
          <p:cNvPr id="8" name="Google Shape;383;p43">
            <a:extLst>
              <a:ext uri="{FF2B5EF4-FFF2-40B4-BE49-F238E27FC236}">
                <a16:creationId xmlns:a16="http://schemas.microsoft.com/office/drawing/2014/main" id="{7312DFA7-CB46-1BB1-8DDB-815A085AFF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2223516"/>
              </p:ext>
            </p:extLst>
          </p:nvPr>
        </p:nvGraphicFramePr>
        <p:xfrm>
          <a:off x="4572000" y="2802291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Pop()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Front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66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3865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427;p46">
            <a:extLst>
              <a:ext uri="{FF2B5EF4-FFF2-40B4-BE49-F238E27FC236}">
                <a16:creationId xmlns:a16="http://schemas.microsoft.com/office/drawing/2014/main" id="{68A02857-2973-3CC7-97C9-4C4B47C06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6700" y="693200"/>
            <a:ext cx="4765222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dados utilizados</a:t>
            </a:r>
            <a:endParaRPr dirty="0"/>
          </a:p>
        </p:txBody>
      </p:sp>
      <p:sp>
        <p:nvSpPr>
          <p:cNvPr id="21" name="Google Shape;426;p46">
            <a:extLst>
              <a:ext uri="{FF2B5EF4-FFF2-40B4-BE49-F238E27FC236}">
                <a16:creationId xmlns:a16="http://schemas.microsoft.com/office/drawing/2014/main" id="{2264BE8C-9D16-3D24-873D-3B29DA326DB5}"/>
              </a:ext>
            </a:extLst>
          </p:cNvPr>
          <p:cNvSpPr txBox="1">
            <a:spLocks/>
          </p:cNvSpPr>
          <p:nvPr/>
        </p:nvSpPr>
        <p:spPr>
          <a:xfrm>
            <a:off x="558149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/>
              <a:t>Vector</a:t>
            </a:r>
            <a:endParaRPr lang="pt-PT" b="1" dirty="0"/>
          </a:p>
        </p:txBody>
      </p:sp>
      <p:sp>
        <p:nvSpPr>
          <p:cNvPr id="22" name="Google Shape;421;p45">
            <a:extLst>
              <a:ext uri="{FF2B5EF4-FFF2-40B4-BE49-F238E27FC236}">
                <a16:creationId xmlns:a16="http://schemas.microsoft.com/office/drawing/2014/main" id="{90F513AA-052E-A412-ABE2-737E05B35385}"/>
              </a:ext>
            </a:extLst>
          </p:cNvPr>
          <p:cNvSpPr txBox="1">
            <a:spLocks/>
          </p:cNvSpPr>
          <p:nvPr/>
        </p:nvSpPr>
        <p:spPr>
          <a:xfrm>
            <a:off x="996700" y="1919578"/>
            <a:ext cx="4013979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foi usada, por exemplo, no armazenamento de horários ou de aulas de um determinado estudante.</a:t>
            </a:r>
          </a:p>
        </p:txBody>
      </p:sp>
      <p:sp>
        <p:nvSpPr>
          <p:cNvPr id="23" name="Google Shape;421;p45">
            <a:extLst>
              <a:ext uri="{FF2B5EF4-FFF2-40B4-BE49-F238E27FC236}">
                <a16:creationId xmlns:a16="http://schemas.microsoft.com/office/drawing/2014/main" id="{98FF923D-0D50-4207-4FED-6195140105E9}"/>
              </a:ext>
            </a:extLst>
          </p:cNvPr>
          <p:cNvSpPr txBox="1">
            <a:spLocks/>
          </p:cNvSpPr>
          <p:nvPr/>
        </p:nvSpPr>
        <p:spPr>
          <a:xfrm>
            <a:off x="996700" y="3400473"/>
            <a:ext cx="6264880" cy="583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Implementamos um método, </a:t>
            </a:r>
            <a:r>
              <a:rPr lang="pt-PT" sz="1200" dirty="0" err="1">
                <a:solidFill>
                  <a:srgbClr val="876425"/>
                </a:solidFill>
              </a:rPr>
              <a:t>binarySearchSchedules</a:t>
            </a:r>
            <a:r>
              <a:rPr lang="pt-PT" sz="1200" dirty="0">
                <a:solidFill>
                  <a:srgbClr val="D4AC63"/>
                </a:solidFill>
              </a:rPr>
              <a:t> </a:t>
            </a:r>
            <a:r>
              <a:rPr lang="pt-PT" sz="1200" dirty="0"/>
              <a:t>que aplica pesquisa binária no vetor de horários e retorna o índice no horário da </a:t>
            </a:r>
            <a:r>
              <a:rPr lang="pt-PT" sz="1200" dirty="0" err="1"/>
              <a:t>UcClass</a:t>
            </a:r>
            <a:r>
              <a:rPr lang="pt-PT" sz="1200" dirty="0"/>
              <a:t> pretendida. Este método apresenta complexidade temporal O(</a:t>
            </a:r>
            <a:r>
              <a:rPr lang="pt-PT" sz="1200" dirty="0" err="1"/>
              <a:t>logN</a:t>
            </a:r>
            <a:r>
              <a:rPr lang="pt-PT" sz="1200" dirty="0"/>
              <a:t>).</a:t>
            </a:r>
          </a:p>
        </p:txBody>
      </p:sp>
      <p:graphicFrame>
        <p:nvGraphicFramePr>
          <p:cNvPr id="24" name="Google Shape;383;p43">
            <a:extLst>
              <a:ext uri="{FF2B5EF4-FFF2-40B4-BE49-F238E27FC236}">
                <a16:creationId xmlns:a16="http://schemas.microsoft.com/office/drawing/2014/main" id="{B40CB1E9-D336-A7BC-4365-18CBAB736E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6448739"/>
              </p:ext>
            </p:extLst>
          </p:nvPr>
        </p:nvGraphicFramePr>
        <p:xfrm>
          <a:off x="5553766" y="1576907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Push_back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At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178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41DB37-3788-8D21-9D89-76057C0B1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30478"/>
              </p:ext>
            </p:extLst>
          </p:nvPr>
        </p:nvGraphicFramePr>
        <p:xfrm>
          <a:off x="6319301" y="1701113"/>
          <a:ext cx="266086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283428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Slot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387769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weekDay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startTime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endTime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sp>
        <p:nvSpPr>
          <p:cNvPr id="446" name="Google Shape;446;p48"/>
          <p:cNvSpPr txBox="1">
            <a:spLocks noGrp="1"/>
          </p:cNvSpPr>
          <p:nvPr>
            <p:ph type="title"/>
          </p:nvPr>
        </p:nvSpPr>
        <p:spPr>
          <a:xfrm>
            <a:off x="867900" y="63569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endParaRPr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C48EAFF-1AB2-BC64-F988-25FD879E9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406451"/>
              </p:ext>
            </p:extLst>
          </p:nvPr>
        </p:nvGraphicFramePr>
        <p:xfrm>
          <a:off x="163829" y="1701115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Student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id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name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classes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vector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UcClass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&gt; 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357C8C-E00F-1578-32B1-52AD194E1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361290"/>
              </p:ext>
            </p:extLst>
          </p:nvPr>
        </p:nvGraphicFramePr>
        <p:xfrm>
          <a:off x="3241566" y="1701115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UcClass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classId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A031AA75-CC5C-3FC1-A83B-52DA78C64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432292"/>
              </p:ext>
            </p:extLst>
          </p:nvPr>
        </p:nvGraphicFramePr>
        <p:xfrm>
          <a:off x="163829" y="3306890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Request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student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Student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desiredClass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5B9DDCBD-8A19-5C5A-06F2-7333CE34C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320830"/>
              </p:ext>
            </p:extLst>
          </p:nvPr>
        </p:nvGraphicFramePr>
        <p:xfrm>
          <a:off x="3241566" y="3306889"/>
          <a:ext cx="2660867" cy="1127759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ClassSchedule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6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slots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Slot</a:t>
                      </a:r>
                      <a:r>
                        <a:rPr lang="pt-PT" sz="1200" dirty="0"/>
                        <a:t>&gt;</a:t>
                      </a:r>
                      <a:endParaRPr lang="pt-PT" sz="1200" u="sng" dirty="0"/>
                    </a:p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E58270D-5636-5696-A1AF-271891D70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95463"/>
              </p:ext>
            </p:extLst>
          </p:nvPr>
        </p:nvGraphicFramePr>
        <p:xfrm>
          <a:off x="6319302" y="3306888"/>
          <a:ext cx="266086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ScheduleManager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447256">
                <a:tc>
                  <a:txBody>
                    <a:bodyPr/>
                    <a:lstStyle/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schedules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ClassSchedule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requests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queue</a:t>
                      </a:r>
                      <a:r>
                        <a:rPr lang="pt-PT" sz="1200" dirty="0"/>
                        <a:t> &lt;</a:t>
                      </a:r>
                      <a:r>
                        <a:rPr lang="pt-PT" sz="1200" dirty="0" err="1"/>
                        <a:t>Request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rejectedRequests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Request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01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6;p48">
            <a:extLst>
              <a:ext uri="{FF2B5EF4-FFF2-40B4-BE49-F238E27FC236}">
                <a16:creationId xmlns:a16="http://schemas.microsoft.com/office/drawing/2014/main" id="{094D2531-AC0E-8D08-3AD6-F32CC0AE37B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7" name="Google Shape;375;p42">
            <a:extLst>
              <a:ext uri="{FF2B5EF4-FFF2-40B4-BE49-F238E27FC236}">
                <a16:creationId xmlns:a16="http://schemas.microsoft.com/office/drawing/2014/main" id="{9F871E8F-E88E-75C7-32C6-E824EAF73638}"/>
              </a:ext>
            </a:extLst>
          </p:cNvPr>
          <p:cNvSpPr/>
          <p:nvPr/>
        </p:nvSpPr>
        <p:spPr>
          <a:xfrm>
            <a:off x="863531" y="1291296"/>
            <a:ext cx="3252439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26;p46">
            <a:extLst>
              <a:ext uri="{FF2B5EF4-FFF2-40B4-BE49-F238E27FC236}">
                <a16:creationId xmlns:a16="http://schemas.microsoft.com/office/drawing/2014/main" id="{17037ADE-1CAB-5F44-C136-85E4D0D1689E}"/>
              </a:ext>
            </a:extLst>
          </p:cNvPr>
          <p:cNvSpPr txBox="1">
            <a:spLocks/>
          </p:cNvSpPr>
          <p:nvPr/>
        </p:nvSpPr>
        <p:spPr>
          <a:xfrm>
            <a:off x="752867" y="1242601"/>
            <a:ext cx="3252439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Leitura dos dados fornecidos</a:t>
            </a:r>
          </a:p>
        </p:txBody>
      </p:sp>
      <p:sp>
        <p:nvSpPr>
          <p:cNvPr id="9" name="Google Shape;455;p49">
            <a:extLst>
              <a:ext uri="{FF2B5EF4-FFF2-40B4-BE49-F238E27FC236}">
                <a16:creationId xmlns:a16="http://schemas.microsoft.com/office/drawing/2014/main" id="{462FFB1A-5302-6F04-5EF2-6E9241E5156F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método </a:t>
            </a:r>
            <a:r>
              <a:rPr lang="pt-PT" sz="1200" dirty="0" err="1"/>
              <a:t>readFiles</a:t>
            </a:r>
            <a:r>
              <a:rPr lang="pt-PT" sz="1200" dirty="0"/>
              <a:t>() é chamado. Este por sua vez chama os métodos: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createSchedules</a:t>
            </a:r>
            <a:r>
              <a:rPr lang="pt-PT" sz="1200" dirty="0"/>
              <a:t>() – Lê o ficheiro classes_per_uc.csv e adiciona ao vetor de horários(</a:t>
            </a:r>
            <a:r>
              <a:rPr lang="pt-PT" sz="1200" dirty="0" err="1"/>
              <a:t>schedules</a:t>
            </a:r>
            <a:r>
              <a:rPr lang="pt-PT" sz="1200" dirty="0"/>
              <a:t>) objetos da classe </a:t>
            </a:r>
            <a:r>
              <a:rPr lang="pt-PT" sz="1200" dirty="0" err="1"/>
              <a:t>ClassSchedule</a:t>
            </a:r>
            <a:r>
              <a:rPr lang="pt-PT" sz="1200" dirty="0"/>
              <a:t> com a devida </a:t>
            </a:r>
            <a:r>
              <a:rPr lang="pt-PT" sz="1200" dirty="0" err="1"/>
              <a:t>UcClass</a:t>
            </a:r>
            <a:r>
              <a:rPr lang="pt-PT" sz="1200" dirty="0"/>
              <a:t>, mas com o vetor de </a:t>
            </a:r>
            <a:r>
              <a:rPr lang="pt-PT" sz="1200" dirty="0" err="1"/>
              <a:t>slots</a:t>
            </a:r>
            <a:r>
              <a:rPr lang="pt-PT" sz="1200" dirty="0"/>
              <a:t> e sets de estudantes vazios; 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setSchedules</a:t>
            </a:r>
            <a:r>
              <a:rPr lang="pt-PT" sz="1200" dirty="0"/>
              <a:t>() – Lê o ficheiro classes.csv e adiciona aos objetos </a:t>
            </a:r>
            <a:r>
              <a:rPr lang="pt-PT" sz="1200" dirty="0" err="1"/>
              <a:t>ClassSchedule</a:t>
            </a:r>
            <a:r>
              <a:rPr lang="pt-PT" sz="1200" dirty="0"/>
              <a:t> do vetor </a:t>
            </a:r>
            <a:r>
              <a:rPr lang="pt-PT" sz="1200" dirty="0" err="1"/>
              <a:t>schedules</a:t>
            </a:r>
            <a:r>
              <a:rPr lang="pt-PT" sz="1200" dirty="0"/>
              <a:t> o devido </a:t>
            </a:r>
            <a:r>
              <a:rPr lang="pt-PT" sz="1200" dirty="0" err="1"/>
              <a:t>slot</a:t>
            </a:r>
            <a:r>
              <a:rPr lang="pt-PT" sz="1200" dirty="0"/>
              <a:t>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createStudents</a:t>
            </a:r>
            <a:r>
              <a:rPr lang="pt-PT" sz="1200" dirty="0"/>
              <a:t>() – Lê o ficheiro students_classes.csv e adiciona objetos </a:t>
            </a:r>
            <a:r>
              <a:rPr lang="pt-PT" sz="1200" dirty="0" err="1"/>
              <a:t>Student</a:t>
            </a:r>
            <a:r>
              <a:rPr lang="pt-PT" sz="1200" dirty="0"/>
              <a:t> ao set Students; adiciona também a cada objeto </a:t>
            </a:r>
            <a:r>
              <a:rPr lang="pt-PT" sz="1200" dirty="0" err="1"/>
              <a:t>ClassSchedule</a:t>
            </a:r>
            <a:r>
              <a:rPr lang="pt-PT" sz="1200" dirty="0"/>
              <a:t> do vetor </a:t>
            </a:r>
            <a:r>
              <a:rPr lang="pt-PT" sz="1200" dirty="0" err="1"/>
              <a:t>schedules</a:t>
            </a:r>
            <a:r>
              <a:rPr lang="pt-PT" sz="1200" dirty="0"/>
              <a:t> os estudantes daquela turma;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D509615-74C4-75B1-13B1-4A697E7A4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44" y="4228016"/>
            <a:ext cx="1409366" cy="47896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BC4337A-845B-6BFD-9693-AC75D54FF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058" y="4228016"/>
            <a:ext cx="3227363" cy="485233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3C8B797D-6401-4843-4E38-ADCF19297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669" y="4228016"/>
            <a:ext cx="2947887" cy="481643"/>
          </a:xfrm>
          <a:prstGeom prst="rect">
            <a:avLst/>
          </a:prstGeom>
        </p:spPr>
      </p:pic>
      <p:sp>
        <p:nvSpPr>
          <p:cNvPr id="16" name="Google Shape;599;p54">
            <a:extLst>
              <a:ext uri="{FF2B5EF4-FFF2-40B4-BE49-F238E27FC236}">
                <a16:creationId xmlns:a16="http://schemas.microsoft.com/office/drawing/2014/main" id="{8B27C533-5C24-173C-DA4C-A791E2DACE63}"/>
              </a:ext>
            </a:extLst>
          </p:cNvPr>
          <p:cNvSpPr txBox="1"/>
          <p:nvPr/>
        </p:nvSpPr>
        <p:spPr>
          <a:xfrm>
            <a:off x="14701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1. – classes_per_uc.csv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" name="Google Shape;599;p54">
            <a:extLst>
              <a:ext uri="{FF2B5EF4-FFF2-40B4-BE49-F238E27FC236}">
                <a16:creationId xmlns:a16="http://schemas.microsoft.com/office/drawing/2014/main" id="{F5395A50-EE7B-5D52-275D-D19FE930B96C}"/>
              </a:ext>
            </a:extLst>
          </p:cNvPr>
          <p:cNvSpPr txBox="1"/>
          <p:nvPr/>
        </p:nvSpPr>
        <p:spPr>
          <a:xfrm>
            <a:off x="2656600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2. – 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" name="Google Shape;599;p54">
            <a:extLst>
              <a:ext uri="{FF2B5EF4-FFF2-40B4-BE49-F238E27FC236}">
                <a16:creationId xmlns:a16="http://schemas.microsoft.com/office/drawing/2014/main" id="{82F1BE69-52FD-0E1A-09F2-933DEDAC4038}"/>
              </a:ext>
            </a:extLst>
          </p:cNvPr>
          <p:cNvSpPr txBox="1"/>
          <p:nvPr/>
        </p:nvSpPr>
        <p:spPr>
          <a:xfrm>
            <a:off x="6177186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3. – students_classes.csv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9592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46;p48">
            <a:extLst>
              <a:ext uri="{FF2B5EF4-FFF2-40B4-BE49-F238E27FC236}">
                <a16:creationId xmlns:a16="http://schemas.microsoft.com/office/drawing/2014/main" id="{07E595BE-C3B2-82D9-FA4C-D8F9E9C957A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5" name="Google Shape;375;p42">
            <a:extLst>
              <a:ext uri="{FF2B5EF4-FFF2-40B4-BE49-F238E27FC236}">
                <a16:creationId xmlns:a16="http://schemas.microsoft.com/office/drawing/2014/main" id="{D0501EDC-2CDB-D807-40F9-A8ACC482774F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32C933E6-CF0E-DE38-49F1-F54C79051D6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Visualização dos dados fornecidos</a:t>
            </a:r>
          </a:p>
        </p:txBody>
      </p:sp>
      <p:sp>
        <p:nvSpPr>
          <p:cNvPr id="7" name="Google Shape;455;p49">
            <a:extLst>
              <a:ext uri="{FF2B5EF4-FFF2-40B4-BE49-F238E27FC236}">
                <a16:creationId xmlns:a16="http://schemas.microsoft.com/office/drawing/2014/main" id="{EF873C8B-D416-3687-A1D9-572C2F01BF6C}"/>
              </a:ext>
            </a:extLst>
          </p:cNvPr>
          <p:cNvSpPr txBox="1">
            <a:spLocks/>
          </p:cNvSpPr>
          <p:nvPr/>
        </p:nvSpPr>
        <p:spPr>
          <a:xfrm>
            <a:off x="707414" y="2201150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A partir do menu principal temos a capacidade de: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 horário de um determinado estudante;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 horário de uma turma;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as aulas de uma determinada cadeira;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os alunos inscritos numa turma a uma dada cadeira (ordenados alfabeticamente ou pelo número mecanográfico);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os alunos inscritos numa cadeira;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Submeter um pedido de alteração de turma;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Processar os pedidos;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pt-PT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446;p48">
            <a:extLst>
              <a:ext uri="{FF2B5EF4-FFF2-40B4-BE49-F238E27FC236}">
                <a16:creationId xmlns:a16="http://schemas.microsoft.com/office/drawing/2014/main" id="{92A3087E-2D9B-ABE8-E352-B1DE783D4218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17" name="Google Shape;375;p42">
            <a:extLst>
              <a:ext uri="{FF2B5EF4-FFF2-40B4-BE49-F238E27FC236}">
                <a16:creationId xmlns:a16="http://schemas.microsoft.com/office/drawing/2014/main" id="{4A8E889F-F287-BAF0-DC4E-D50534A90875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26;p46">
            <a:extLst>
              <a:ext uri="{FF2B5EF4-FFF2-40B4-BE49-F238E27FC236}">
                <a16:creationId xmlns:a16="http://schemas.microsoft.com/office/drawing/2014/main" id="{D9C9A438-689D-AA3F-8AEB-ED6C4E60533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Pedidos de alteração de horários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98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Destaque de Funcionalidade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Asthma Day by Slidesgo">
  <a:themeElements>
    <a:clrScheme name="Simple Light">
      <a:dk1>
        <a:srgbClr val="39393B"/>
      </a:dk1>
      <a:lt1>
        <a:srgbClr val="FFFFFF"/>
      </a:lt1>
      <a:dk2>
        <a:srgbClr val="0A0A0A"/>
      </a:dk2>
      <a:lt2>
        <a:srgbClr val="999999"/>
      </a:lt2>
      <a:accent1>
        <a:srgbClr val="E0E0E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939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530</Words>
  <Application>Microsoft Office PowerPoint</Application>
  <PresentationFormat>On-screen Show (16:9)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Work Sans</vt:lpstr>
      <vt:lpstr>Work Sans Medium</vt:lpstr>
      <vt:lpstr>Arial</vt:lpstr>
      <vt:lpstr>World Asthma Day by Slidesgo</vt:lpstr>
      <vt:lpstr>GESTÃO DE HORÁRIOS</vt:lpstr>
      <vt:lpstr>DESCRIÇÃO DO PROBLEMA</vt:lpstr>
      <vt:lpstr>Tipos de dados utilizados</vt:lpstr>
      <vt:lpstr>Tipos de dados utilizados</vt:lpstr>
      <vt:lpstr>Classes</vt:lpstr>
      <vt:lpstr>PowerPoint Presentation</vt:lpstr>
      <vt:lpstr>PowerPoint Presentation</vt:lpstr>
      <vt:lpstr>PowerPoint Presentation</vt:lpstr>
      <vt:lpstr>Destaque de Funcionalidade</vt:lpstr>
      <vt:lpstr>Dificuldades encontradas / Esforço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HORÁRIOS</dc:title>
  <cp:lastModifiedBy>Adriano Alexandre dos Santos Machado</cp:lastModifiedBy>
  <cp:revision>3</cp:revision>
  <dcterms:modified xsi:type="dcterms:W3CDTF">2022-11-03T19:24:22Z</dcterms:modified>
</cp:coreProperties>
</file>